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3"/>
  </p:notesMasterIdLst>
  <p:sldIdLst>
    <p:sldId id="300" r:id="rId3"/>
    <p:sldId id="323" r:id="rId4"/>
    <p:sldId id="302" r:id="rId5"/>
    <p:sldId id="259" r:id="rId6"/>
    <p:sldId id="303" r:id="rId7"/>
    <p:sldId id="304" r:id="rId8"/>
    <p:sldId id="305" r:id="rId9"/>
    <p:sldId id="320" r:id="rId10"/>
    <p:sldId id="322" r:id="rId11"/>
    <p:sldId id="321" r:id="rId12"/>
    <p:sldId id="317" r:id="rId13"/>
    <p:sldId id="316" r:id="rId14"/>
    <p:sldId id="319" r:id="rId15"/>
    <p:sldId id="331" r:id="rId16"/>
    <p:sldId id="333" r:id="rId17"/>
    <p:sldId id="334" r:id="rId18"/>
    <p:sldId id="336" r:id="rId19"/>
    <p:sldId id="351" r:id="rId20"/>
    <p:sldId id="318" r:id="rId21"/>
    <p:sldId id="31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8780" autoAdjust="0"/>
  </p:normalViewPr>
  <p:slideViewPr>
    <p:cSldViewPr snapToGrid="0">
      <p:cViewPr>
        <p:scale>
          <a:sx n="52" d="100"/>
          <a:sy n="52" d="100"/>
        </p:scale>
        <p:origin x="1268" y="8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a:solidFill>
                  <a:schemeClr val="tx1"/>
                </a:solidFill>
                <a:effectLst/>
                <a:latin typeface="+mn-lt"/>
                <a:ea typeface="+mn-ea"/>
                <a:cs typeface="+mn-cs"/>
              </a:rPr>
              <a:t>© 2018 </a:t>
            </a:r>
            <a:r>
              <a:rPr lang="en-US" sz="1000" kern="1200" dirty="0">
                <a:solidFill>
                  <a:schemeClr val="tx1"/>
                </a:solidFill>
                <a:effectLst/>
                <a:latin typeface="+mn-lt"/>
                <a:ea typeface="+mn-ea"/>
                <a:cs typeface="+mn-cs"/>
              </a:rPr>
              <a:t>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HDInsight running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a:t>
            </a:r>
            <a:r>
              <a:rPr lang="en-US" sz="1200" b="0" i="0" dirty="0" err="1"/>
              <a:t>Fabrikam</a:t>
            </a:r>
            <a:r>
              <a:rPr lang="en-US" sz="1200" b="0" i="0" dirty="0"/>
              <a:t>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HTTP/1 Polling or AMQP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Suite – does it offer a good starting point for us?</a:t>
            </a:r>
          </a:p>
          <a:p>
            <a:pPr marL="171450" indent="-171450">
              <a:buFont typeface="Arial" panose="020B0604020202020204" pitchFamily="34" charset="0"/>
              <a:buChar char="•"/>
            </a:pPr>
            <a:r>
              <a:rPr lang="en-US" dirty="0"/>
              <a:t>Azure IoT Suite offers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Azure IoT Suite and customize it to meet their particular needs. </a:t>
            </a:r>
          </a:p>
          <a:p>
            <a:pPr marL="171450" indent="-171450">
              <a:buFont typeface="Arial" panose="020B0604020202020204" pitchFamily="34" charset="0"/>
              <a:buChar char="•"/>
            </a:pPr>
            <a:r>
              <a:rPr lang="en-US" dirty="0"/>
              <a:t>The Remote Monitoring preconfigured solution provided by Azure IoT Suite provides a solution that is reasonably close to the needs of Fabrikam albeit some additional work is needed to handle the cold path processing, to leverage Spark, or to use Azure SQL Data Warehouse.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We need to know when devices are not transmitting telemetry. Is there a way for us to find out?</a:t>
            </a:r>
          </a:p>
          <a:p>
            <a:pPr marL="171450" indent="-171450">
              <a:buFont typeface="Arial" panose="020B0604020202020204" pitchFamily="34" charset="0"/>
              <a:buChar char="•"/>
            </a:pPr>
            <a:r>
              <a:rPr lang="en-US" dirty="0"/>
              <a:t>Yes. A good indicator that a device is not transmitting telemetry, is that it has disconnected but not reconnected after a period of time. </a:t>
            </a:r>
          </a:p>
          <a:p>
            <a:pPr marL="171450" indent="-171450">
              <a:buFont typeface="Arial" panose="020B0604020202020204" pitchFamily="34" charset="0"/>
              <a:buChar char="•"/>
            </a:pPr>
            <a:r>
              <a:rPr lang="en-US" dirty="0"/>
              <a:t>Use IoT Hub Operations Monitoring to enable verbose connection monitoring. </a:t>
            </a:r>
          </a:p>
          <a:p>
            <a:pPr marL="171450" indent="-171450">
              <a:buFont typeface="Arial" panose="020B0604020202020204" pitchFamily="34" charset="0"/>
              <a:buChar char="•"/>
            </a:pPr>
            <a:r>
              <a:rPr lang="en-US" dirty="0"/>
              <a:t>Configure Stream Analytics to use Operations Monitoring as an input source.</a:t>
            </a:r>
          </a:p>
          <a:p>
            <a:pPr marL="171450" indent="-171450">
              <a:buFont typeface="Arial" panose="020B0604020202020204" pitchFamily="34" charset="0"/>
              <a:buChar char="•"/>
            </a:pPr>
            <a:r>
              <a:rPr lang="en-US" dirty="0"/>
              <a:t>Create a query that joins the connected and disconnected events, returning only those devices with a disconnect event but no reconnect event within a certain period of time, such as 180 seconds.</a:t>
            </a:r>
          </a:p>
          <a:p>
            <a:pPr marL="171450" indent="-171450">
              <a:buFont typeface="Arial" panose="020B0604020202020204" pitchFamily="34" charset="0"/>
              <a:buChar char="•"/>
            </a:pPr>
            <a:r>
              <a:rPr lang="en-US" dirty="0"/>
              <a:t>Output those events to Power BI for visualization, or to a Service Bus queue for further processing and alerting mechanisms.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5/3/2018 10:43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Suite – does it offer a good starting point for us?</a:t>
            </a:r>
          </a:p>
          <a:p>
            <a:pPr marL="171450" indent="-171450">
              <a:buFont typeface="Arial" panose="020B0604020202020204" pitchFamily="34" charset="0"/>
              <a:buChar char="•"/>
            </a:pPr>
            <a:r>
              <a:rPr lang="en-US" dirty="0"/>
              <a:t>We need to know when devices are not transmitting telemetry. Is there a way for us to find out?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5190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1.png"/><Relationship Id="rId7" Type="http://schemas.openxmlformats.org/officeDocument/2006/relationships/image" Target="../media/image19.png"/><Relationship Id="rId12"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Decorative image"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preferred solution, displaying smart meter telemetry being ingested into IoT Hub, then processed via Stream Analytics into hot and cold paths." title="Prefferred solution">
            <a:extLst>
              <a:ext uri="{FF2B5EF4-FFF2-40B4-BE49-F238E27FC236}">
                <a16:creationId xmlns:a16="http://schemas.microsoft.com/office/drawing/2014/main" id="{0796A5A9-0079-4FDA-876F-9996C1A03D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05681" y="1189176"/>
            <a:ext cx="10780637" cy="537931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728530"/>
              <a:ext cx="2844281"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a:t>
              </a: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Processing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229950" y="2236565"/>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Processing</a:t>
            </a:r>
          </a:p>
        </p:txBody>
      </p:sp>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967647"/>
            <a:ext cx="11947114" cy="5592520"/>
            <a:chOff x="174107" y="967647"/>
            <a:chExt cx="11947114" cy="5592520"/>
          </a:xfrm>
        </p:grpSpPr>
        <p:pic>
          <p:nvPicPr>
            <p:cNvPr id="22" name="Graphic 21" descr="&quot;&quot;" title="&quot;&quot;">
              <a:extLst>
                <a:ext uri="{FF2B5EF4-FFF2-40B4-BE49-F238E27FC236}">
                  <a16:creationId xmlns:a16="http://schemas.microsoft.com/office/drawing/2014/main" id="{2B348A11-A268-463C-9E0E-BCA069C96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889" y="1821956"/>
              <a:ext cx="5535991" cy="4297680"/>
            </a:xfrm>
            <a:prstGeom prst="rect">
              <a:avLst/>
            </a:prstGeom>
          </p:spPr>
        </p:pic>
        <p:pic>
          <p:nvPicPr>
            <p:cNvPr id="7" name="Picture 6" descr="&quot;&quot;" title="&quot;&quot;">
              <a:extLst>
                <a:ext uri="{FF2B5EF4-FFF2-40B4-BE49-F238E27FC236}">
                  <a16:creationId xmlns:a16="http://schemas.microsoft.com/office/drawing/2014/main" id="{80EB9B2B-B7D8-4DB5-A59C-05CAECFB2E57}"/>
                </a:ext>
              </a:extLst>
            </p:cNvPr>
            <p:cNvPicPr>
              <a:picLocks noChangeAspect="1"/>
            </p:cNvPicPr>
            <p:nvPr/>
          </p:nvPicPr>
          <p:blipFill>
            <a:blip r:embed="rId5"/>
            <a:stretch>
              <a:fillRect/>
            </a:stretch>
          </p:blipFill>
          <p:spPr>
            <a:xfrm>
              <a:off x="9334475" y="1699167"/>
              <a:ext cx="2786746" cy="1463040"/>
            </a:xfrm>
            <a:prstGeom prst="rect">
              <a:avLst/>
            </a:prstGeom>
          </p:spPr>
        </p:pic>
        <p:pic>
          <p:nvPicPr>
            <p:cNvPr id="8" name="Picture 7" descr="&quot;&quot;" title="&quot;&quot;">
              <a:extLst>
                <a:ext uri="{FF2B5EF4-FFF2-40B4-BE49-F238E27FC236}">
                  <a16:creationId xmlns:a16="http://schemas.microsoft.com/office/drawing/2014/main" id="{A4C64DF8-1362-4312-A0C2-7B9B2F95B7FC}"/>
                </a:ext>
              </a:extLst>
            </p:cNvPr>
            <p:cNvPicPr>
              <a:picLocks noChangeAspect="1"/>
            </p:cNvPicPr>
            <p:nvPr/>
          </p:nvPicPr>
          <p:blipFill>
            <a:blip r:embed="rId6"/>
            <a:stretch>
              <a:fillRect/>
            </a:stretch>
          </p:blipFill>
          <p:spPr>
            <a:xfrm>
              <a:off x="9422889" y="967647"/>
              <a:ext cx="1463040" cy="146304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182005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Spark SQL</a:t>
              </a:r>
            </a:p>
            <a:p>
              <a:pPr>
                <a:lnSpc>
                  <a:spcPct val="90000"/>
                </a:lnSpc>
                <a:spcAft>
                  <a:spcPts val="600"/>
                </a:spcAft>
              </a:pPr>
              <a:r>
                <a:rPr lang="en-US" sz="2000" dirty="0">
                  <a:gradFill>
                    <a:gsLst>
                      <a:gs pos="2917">
                        <a:schemeClr val="tx1"/>
                      </a:gs>
                      <a:gs pos="30000">
                        <a:schemeClr val="tx1"/>
                      </a:gs>
                    </a:gsLst>
                    <a:lin ang="5400000" scaled="0"/>
                  </a:gradFill>
                </a:rPr>
                <a:t>on HDInsight</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quot;&quot;" title="&quot;&quot;">
              <a:extLst>
                <a:ext uri="{FF2B5EF4-FFF2-40B4-BE49-F238E27FC236}">
                  <a16:creationId xmlns:a16="http://schemas.microsoft.com/office/drawing/2014/main" id="{38C7E13E-6692-4E13-825C-296A337971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81F11817-FD4D-4EE1-8650-0493A4314B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31A5E5E9-04C9-4FBB-9AA8-4EC175F27EDD}"/>
                </a:ext>
              </a:extLst>
            </p:cNvPr>
            <p:cNvSpPr txBox="1"/>
            <p:nvPr/>
          </p:nvSpPr>
          <p:spPr>
            <a:xfrm>
              <a:off x="7808033" y="2801695"/>
              <a:ext cx="135626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Hive query</a:t>
              </a: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quot;&quot;" title="&quot;&quot;">
              <a:extLst>
                <a:ext uri="{FF2B5EF4-FFF2-40B4-BE49-F238E27FC236}">
                  <a16:creationId xmlns:a16="http://schemas.microsoft.com/office/drawing/2014/main" id="{321889A9-F696-45D3-8161-83C0E6F880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7" name="Picture 6" descr="Diagram shows how commands from the Fabrikam device management website would flow to the target device. ">
            <a:extLst>
              <a:ext uri="{FF2B5EF4-FFF2-40B4-BE49-F238E27FC236}">
                <a16:creationId xmlns:a16="http://schemas.microsoft.com/office/drawing/2014/main" id="{5F23C760-F7D6-48C1-BCB1-BB24140F8F2B}"/>
              </a:ext>
            </a:extLst>
          </p:cNvPr>
          <p:cNvPicPr>
            <a:picLocks noChangeAspect="1"/>
          </p:cNvPicPr>
          <p:nvPr/>
        </p:nvPicPr>
        <p:blipFill>
          <a:blip r:embed="rId3"/>
          <a:stretch>
            <a:fillRect/>
          </a:stretch>
        </p:blipFill>
        <p:spPr>
          <a:xfrm>
            <a:off x="486941" y="2088842"/>
            <a:ext cx="11218117" cy="4535472"/>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ot;&quot;" title="&quot;&quot;">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quot;&quot;" title="&quot;&quot;">
              <a:extLst>
                <a:ext uri="{FF2B5EF4-FFF2-40B4-BE49-F238E27FC236}">
                  <a16:creationId xmlns:a16="http://schemas.microsoft.com/office/drawing/2014/main" id="{EEF98376-4759-4E5B-A4EB-1462FF4C5A77}"/>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0082181" y="5377654"/>
              <a:ext cx="1741715" cy="914400"/>
            </a:xfrm>
            <a:prstGeom prst="rect">
              <a:avLst/>
            </a:prstGeom>
            <a:noFill/>
          </p:spPr>
        </p:pic>
        <p:pic>
          <p:nvPicPr>
            <p:cNvPr id="17" name="Picture 16" descr="&quot;&quot;" title="&quot;&quot;">
              <a:extLst>
                <a:ext uri="{FF2B5EF4-FFF2-40B4-BE49-F238E27FC236}">
                  <a16:creationId xmlns:a16="http://schemas.microsoft.com/office/drawing/2014/main" id="{00F44F32-69ED-4B04-BB26-D55849191739}"/>
                </a:ext>
              </a:extLst>
            </p:cNvPr>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33000"/>
                      </a14:imgEffect>
                    </a14:imgLayer>
                  </a14:imgProps>
                </a:ext>
              </a:extLst>
            </a:blip>
            <a:stretch>
              <a:fillRect/>
            </a:stretch>
          </p:blipFill>
          <p:spPr>
            <a:xfrm>
              <a:off x="10063215" y="4737574"/>
              <a:ext cx="1097280" cy="1097280"/>
            </a:xfrm>
            <a:prstGeom prst="rect">
              <a:avLst/>
            </a:prstGeom>
            <a:noFill/>
          </p:spPr>
        </p:pic>
        <p:pic>
          <p:nvPicPr>
            <p:cNvPr id="18" name="Graphic 17" descr="&quot;&quot;" title="&quot;&quot;">
              <a:extLst>
                <a:ext uri="{FF2B5EF4-FFF2-40B4-BE49-F238E27FC236}">
                  <a16:creationId xmlns:a16="http://schemas.microsoft.com/office/drawing/2014/main" id="{8DA54A5F-4E76-4287-AE8C-F658BD4A82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45006" y="3201795"/>
              <a:ext cx="1188720" cy="1188720"/>
            </a:xfrm>
            <a:prstGeom prst="rect">
              <a:avLst/>
            </a:prstGeom>
          </p:spPr>
        </p:pic>
      </p:grpSp>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541071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Design an end-to-end IoT solution simulating high velocity data emitted from smart meters, and analyzed in Azure. In this session you will design a lambda architecture, filtering a subset of the telemetry data for real-time visualization on the hot path, and storing all the data in long-term storage for the cold path. </a:t>
            </a:r>
            <a:r>
              <a:rPr lang="en-CA" sz="2400" dirty="0">
                <a:latin typeface="Segoe UI Semilight" panose="020B0402040204020203" pitchFamily="34" charset="0"/>
                <a:cs typeface="Segoe UI Semilight" panose="020B0402040204020203" pitchFamily="34" charset="0"/>
              </a:rPr>
              <a:t>After completing the package, you will be better able to implement device registration with the IoT Hub registry and visualize hot data with Power BI.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Implement a simulator sending telemetry from smart meters.</a:t>
            </a:r>
          </a:p>
          <a:p>
            <a:pPr marL="342900" indent="-342900">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Capture and process data using Stream Analytics and HDInsight with Spark.</a:t>
            </a:r>
          </a:p>
          <a:p>
            <a:pPr marL="342900" indent="-342900">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Decorative image" title="Decorative image">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grpSp>
        <p:nvGrpSpPr>
          <p:cNvPr id="4" name="Group 3" descr="Decorative image" title="Decorative image">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ot;&quot;" title="&quot;&quot;">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quot;&quot;" title="&quot;&quot;">
              <a:extLst>
                <a:ext uri="{FF2B5EF4-FFF2-40B4-BE49-F238E27FC236}">
                  <a16:creationId xmlns:a16="http://schemas.microsoft.com/office/drawing/2014/main" id="{EEF98376-4759-4E5B-A4EB-1462FF4C5A77}"/>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0082181" y="5377654"/>
              <a:ext cx="1741715" cy="914400"/>
            </a:xfrm>
            <a:prstGeom prst="rect">
              <a:avLst/>
            </a:prstGeom>
            <a:noFill/>
          </p:spPr>
        </p:pic>
        <p:pic>
          <p:nvPicPr>
            <p:cNvPr id="17" name="Picture 16" descr="&quot;&quot;" title="&quot;&quot;">
              <a:extLst>
                <a:ext uri="{FF2B5EF4-FFF2-40B4-BE49-F238E27FC236}">
                  <a16:creationId xmlns:a16="http://schemas.microsoft.com/office/drawing/2014/main" id="{00F44F32-69ED-4B04-BB26-D55849191739}"/>
                </a:ext>
              </a:extLst>
            </p:cNvPr>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33000"/>
                      </a14:imgEffect>
                    </a14:imgLayer>
                  </a14:imgProps>
                </a:ext>
              </a:extLst>
            </a:blip>
            <a:stretch>
              <a:fillRect/>
            </a:stretch>
          </p:blipFill>
          <p:spPr>
            <a:xfrm>
              <a:off x="10063215" y="4737574"/>
              <a:ext cx="1097280" cy="1097280"/>
            </a:xfrm>
            <a:prstGeom prst="rect">
              <a:avLst/>
            </a:prstGeom>
            <a:noFill/>
          </p:spPr>
        </p:pic>
        <p:pic>
          <p:nvPicPr>
            <p:cNvPr id="18" name="Graphic 17" descr="&quot;&quot;" title="&quot;&quot;">
              <a:extLst>
                <a:ext uri="{FF2B5EF4-FFF2-40B4-BE49-F238E27FC236}">
                  <a16:creationId xmlns:a16="http://schemas.microsoft.com/office/drawing/2014/main" id="{8DA54A5F-4E76-4287-AE8C-F658BD4A82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45006" y="3201795"/>
              <a:ext cx="1188720" cy="118872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90801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3513</Words>
  <Application>Microsoft Office PowerPoint</Application>
  <PresentationFormat>Widescreen</PresentationFormat>
  <Paragraphs>304</Paragraphs>
  <Slides>20</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2018-05-03T17:46:22Z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